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7" r:id="rId5"/>
    <p:sldId id="260" r:id="rId6"/>
    <p:sldId id="266" r:id="rId7"/>
    <p:sldId id="261" r:id="rId8"/>
    <p:sldId id="262" r:id="rId9"/>
    <p:sldId id="265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24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EA212-4B53-458D-B247-4F22F1F74660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CDFCD6-8D6C-4202-995C-0F8376CE25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715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265" indent="-158265">
              <a:buFont typeface="Arial" pitchFamily="34" charset="0"/>
              <a:buChar char="•"/>
            </a:pPr>
            <a:r>
              <a:rPr lang="ru-RU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 данном рисунке представлены разные стадии образования бляшки в коронарных артериях, которое может продолжаться на протяжении нескольких десятилетий; первоначальная «жировая прослойка» превращается в фиброзную бляшку, а затем в уязвимую атеросклеротическую бляшку; в конечном счете данная бляшка может разрушиться, что приведет к тромбозу. </a:t>
            </a:r>
          </a:p>
          <a:p>
            <a:pPr marL="158265" indent="-158265">
              <a:buFont typeface="Arial" pitchFamily="34" charset="0"/>
              <a:buChar char="•"/>
            </a:pPr>
            <a:r>
              <a:rPr lang="ru-RU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После тромбоза и ОКС бляшка может вернуться в стабильное состояние, но она останется уязвимой к повторному разрушению, что в свою очередь приведет к другим сердечно-сосудистым явлениям. На рисунке данный факт обозначен стрелками, направленными в разные стороны (между изображениями 4 и 5 в правой части слайда).</a:t>
            </a:r>
          </a:p>
          <a:p>
            <a:pPr marL="158265" indent="-158265">
              <a:buFont typeface="Arial" pitchFamily="34" charset="0"/>
              <a:buChar char="•"/>
            </a:pPr>
            <a:r>
              <a:rPr lang="ru-RU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Именно поэтому так важна адекватная вторичная профилактика после первого проявления ОКС.</a:t>
            </a:r>
            <a:endParaRPr lang="en-GB" sz="11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158265" indent="-158265">
              <a:buFont typeface="Arial" pitchFamily="34" charset="0"/>
              <a:buChar char="•"/>
            </a:pPr>
            <a:endParaRPr lang="en-GB" sz="11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1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Ссылки на использованную литературу</a:t>
            </a:r>
            <a:endParaRPr lang="en-GB" sz="11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Insull W Jr. The pathology of atherosclerosis: plaque development and plaque responses to medical treatment. </a:t>
            </a:r>
            <a:r>
              <a:rPr lang="en-GB" sz="11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Am J Med</a:t>
            </a:r>
            <a:r>
              <a:rPr lang="en-GB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2009;122(1 Suppl):S3–S14.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BE905-D2BD-462E-B78D-FCC934C23A3F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</p:spTree>
    <p:extLst>
      <p:ext uri="{BB962C8B-B14F-4D97-AF65-F5344CB8AC3E}">
        <p14:creationId xmlns:p14="http://schemas.microsoft.com/office/powerpoint/2010/main" val="177818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58265" indent="-158265">
              <a:buFont typeface="Arial" pitchFamily="34" charset="0"/>
              <a:buChar char="•"/>
            </a:pPr>
            <a:r>
              <a:rPr lang="ru-RU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 данном слайде представлены инструменты, применяемые для диагностики ОКС.</a:t>
            </a:r>
          </a:p>
          <a:p>
            <a:pPr marL="158265" indent="-158265">
              <a:buFont typeface="Arial" pitchFamily="34" charset="0"/>
              <a:buChar char="•"/>
            </a:pPr>
            <a:r>
              <a:rPr lang="ru-RU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Электрокардиограмма оценивает изменения электрической активности сердца. Анализы крови используются для оценки уровней сердечных биомаркеров, имеющих отношение к повреждению миокарда, таких как сердечные тропонины </a:t>
            </a:r>
            <a:r>
              <a:rPr lang="en-US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ru-RU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en-US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ru-RU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158265" indent="-158265">
              <a:buFont typeface="Arial" pitchFamily="34" charset="0"/>
              <a:buChar char="•"/>
            </a:pPr>
            <a:r>
              <a:rPr lang="ru-RU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Важно отметить, что данные диагностические инструменты применяют как для диагностики ОКС, так и для различения типа ОКС.</a:t>
            </a:r>
          </a:p>
          <a:p>
            <a:pPr marL="158265" indent="-158265"/>
            <a:endParaRPr lang="sv-SE" sz="11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1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Аббревиатура</a:t>
            </a:r>
            <a:endParaRPr lang="en-US" sz="11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ОКС, острый коронарный синдром</a:t>
            </a:r>
          </a:p>
          <a:p>
            <a:endParaRPr lang="ru-RU" sz="11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1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Ссылки на использованную литературу</a:t>
            </a:r>
            <a:endParaRPr lang="sv-SE" sz="11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11021" indent="-211021">
              <a:buFontTx/>
              <a:buAutoNum type="arabicPeriod"/>
            </a:pPr>
            <a:r>
              <a:rPr lang="en-GB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Bhayana V, Henderson AR. Biochemical markers of myocardial damage. </a:t>
            </a:r>
            <a:r>
              <a:rPr lang="en-GB" sz="11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Clin Biochem </a:t>
            </a:r>
            <a:r>
              <a:rPr lang="en-GB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1995;28:1–29. </a:t>
            </a:r>
          </a:p>
          <a:p>
            <a:pPr marL="211021" indent="-211021">
              <a:buFontTx/>
              <a:buAutoNum type="arabicPeriod"/>
            </a:pPr>
            <a:r>
              <a:rPr lang="en-GB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Babuin L, Jaffe AS. Troponin: the biomarker of choice for the detection of cardiac injury. </a:t>
            </a:r>
            <a:r>
              <a:rPr lang="en-GB" sz="11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CMAJ: Canadian Medical Association Journal </a:t>
            </a:r>
            <a:r>
              <a:rPr lang="en-GB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2005;173:1191–1202.</a:t>
            </a:r>
          </a:p>
        </p:txBody>
      </p:sp>
      <p:sp>
        <p:nvSpPr>
          <p:cNvPr id="3174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750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  <a:lvl2pPr marL="685817" indent="-263776" defTabSz="921750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2pPr>
            <a:lvl3pPr marL="1055103" indent="-211021" defTabSz="921750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3pPr>
            <a:lvl4pPr marL="1477145" indent="-211021" defTabSz="921750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4pPr>
            <a:lvl5pPr marL="1899186" indent="-211021" defTabSz="921750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5pPr>
            <a:lvl6pPr marL="2321227" indent="-211021" defTabSz="921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6pPr>
            <a:lvl7pPr marL="2743269" indent="-211021" defTabSz="921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7pPr>
            <a:lvl8pPr marL="3165310" indent="-211021" defTabSz="921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8pPr>
            <a:lvl9pPr marL="3587351" indent="-211021" defTabSz="921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B6B73B7-B1EC-4CCD-845A-CCCF11D95657}" type="slidenum">
              <a:rPr lang="en-GB" smtClean="0">
                <a:solidFill>
                  <a:srgbClr val="000000"/>
                </a:solidFill>
              </a:rPr>
              <a:pPr eaLnBrk="1" hangingPunct="1"/>
              <a:t>6</a:t>
            </a:fld>
            <a:endParaRPr lang="en-GB" dirty="0" smtClean="0">
              <a:solidFill>
                <a:srgbClr val="000000"/>
              </a:solidFill>
            </a:endParaRPr>
          </a:p>
        </p:txBody>
      </p:sp>
      <p:sp>
        <p:nvSpPr>
          <p:cNvPr id="31748" name="Slide Image Placeholder 6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</p:spTree>
    <p:extLst>
      <p:ext uri="{BB962C8B-B14F-4D97-AF65-F5344CB8AC3E}">
        <p14:creationId xmlns:p14="http://schemas.microsoft.com/office/powerpoint/2010/main" val="1463791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85750" y="4071938"/>
            <a:ext cx="3071813" cy="12144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defRPr/>
            </a:pPr>
            <a:endParaRPr lang="ru-RU" sz="1100" dirty="0"/>
          </a:p>
        </p:txBody>
      </p:sp>
      <p:pic>
        <p:nvPicPr>
          <p:cNvPr id="3078" name="Picture 3" descr="C:\Users\ПУ\Desktop\ПМУ для сайта\Эндоваскулярная кардиохирургия\Сердце баннер 2.1.jpg"/>
          <p:cNvPicPr>
            <a:picLocks noChangeAspect="1" noChangeArrowheads="1"/>
          </p:cNvPicPr>
          <p:nvPr/>
        </p:nvPicPr>
        <p:blipFill>
          <a:blip r:embed="rId2" cstate="print">
            <a:lum bright="-16000"/>
          </a:blip>
          <a:srcRect/>
          <a:stretch>
            <a:fillRect/>
          </a:stretch>
        </p:blipFill>
        <p:spPr bwMode="auto">
          <a:xfrm>
            <a:off x="0" y="2492896"/>
            <a:ext cx="914400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4411" y="2492896"/>
            <a:ext cx="6356101" cy="3456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4071938"/>
            <a:ext cx="3923928" cy="1877342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98000">
                <a:srgbClr val="500000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anchor="ctr"/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sz="1600" b="1" dirty="0">
                <a:solidFill>
                  <a:srgbClr val="FFFFFF"/>
                </a:solidFill>
                <a:cs typeface="Arial" charset="0"/>
              </a:rPr>
              <a:t>       </a:t>
            </a:r>
            <a:r>
              <a:rPr lang="ru-RU" sz="1600" b="1" dirty="0" smtClean="0">
                <a:solidFill>
                  <a:srgbClr val="FFFFFF"/>
                </a:solidFill>
                <a:cs typeface="Arial" charset="0"/>
              </a:rPr>
              <a:t>16 </a:t>
            </a:r>
            <a:r>
              <a:rPr lang="ru-RU" sz="1600" b="1" dirty="0">
                <a:solidFill>
                  <a:srgbClr val="FFFFFF"/>
                </a:solidFill>
                <a:cs typeface="Arial" charset="0"/>
              </a:rPr>
              <a:t>августа </a:t>
            </a:r>
            <a:r>
              <a:rPr lang="ru-RU" sz="1600" b="1" dirty="0" smtClean="0">
                <a:solidFill>
                  <a:srgbClr val="FFFFFF"/>
                </a:solidFill>
                <a:cs typeface="Arial" charset="0"/>
              </a:rPr>
              <a:t>2018 года   </a:t>
            </a:r>
            <a:r>
              <a:rPr lang="ru-RU" sz="1600" b="1" dirty="0">
                <a:solidFill>
                  <a:srgbClr val="FFFFFF"/>
                </a:solidFill>
                <a:cs typeface="Arial" charset="0"/>
              </a:rPr>
              <a:t>в  </a:t>
            </a:r>
            <a:r>
              <a:rPr lang="ru-RU" sz="1600" b="1" dirty="0" smtClean="0">
                <a:solidFill>
                  <a:srgbClr val="FFFFFF"/>
                </a:solidFill>
                <a:cs typeface="Arial" charset="0"/>
              </a:rPr>
              <a:t>16:00</a:t>
            </a:r>
            <a:endParaRPr lang="ru-RU" sz="1600" b="1" dirty="0">
              <a:solidFill>
                <a:srgbClr val="FFFFFF"/>
              </a:solidFill>
              <a:cs typeface="Arial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sz="1600" b="1" dirty="0">
                <a:solidFill>
                  <a:srgbClr val="FFFFFF"/>
                </a:solidFill>
                <a:cs typeface="Arial" charset="0"/>
              </a:rPr>
              <a:t>       Конференц-зал </a:t>
            </a:r>
            <a:r>
              <a:rPr lang="ru-RU" sz="1600" b="1" dirty="0" smtClean="0">
                <a:solidFill>
                  <a:srgbClr val="FFFFFF"/>
                </a:solidFill>
                <a:cs typeface="Arial" charset="0"/>
              </a:rPr>
              <a:t>управы  </a:t>
            </a:r>
            <a:r>
              <a:rPr lang="ru-RU" sz="1600" b="1" dirty="0" err="1" smtClean="0">
                <a:solidFill>
                  <a:srgbClr val="FFFFFF"/>
                </a:solidFill>
                <a:cs typeface="Arial" charset="0"/>
              </a:rPr>
              <a:t>Савелки</a:t>
            </a:r>
            <a:endParaRPr lang="ru-RU" sz="1600" dirty="0">
              <a:solidFill>
                <a:srgbClr val="FFFFFF"/>
              </a:solidFill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ru-RU" sz="1400" dirty="0">
                <a:solidFill>
                  <a:srgbClr val="8EB4E3"/>
                </a:solidFill>
                <a:cs typeface="Arial" charset="0"/>
              </a:rPr>
              <a:t>САМАЯ  </a:t>
            </a:r>
            <a:r>
              <a:rPr lang="ru-RU" sz="1400" dirty="0" smtClean="0">
                <a:solidFill>
                  <a:srgbClr val="8EB4E3"/>
                </a:solidFill>
                <a:cs typeface="Arial" charset="0"/>
              </a:rPr>
              <a:t>СОВРЕМЕННАЯ  </a:t>
            </a:r>
            <a:r>
              <a:rPr lang="ru-RU" sz="1400" dirty="0">
                <a:solidFill>
                  <a:srgbClr val="8EB4E3"/>
                </a:solidFill>
                <a:cs typeface="Arial" charset="0"/>
              </a:rPr>
              <a:t>ИНФОРМАЦИЯ  </a:t>
            </a:r>
            <a:endParaRPr lang="ru-RU" sz="1400" dirty="0" smtClean="0">
              <a:solidFill>
                <a:srgbClr val="8EB4E3"/>
              </a:solidFill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ru-RU" sz="1400" dirty="0" smtClean="0">
                <a:solidFill>
                  <a:srgbClr val="8EB4E3"/>
                </a:solidFill>
                <a:cs typeface="Arial" charset="0"/>
              </a:rPr>
              <a:t>О  </a:t>
            </a:r>
            <a:r>
              <a:rPr lang="ru-RU" sz="1400" dirty="0">
                <a:solidFill>
                  <a:srgbClr val="8EB4E3"/>
                </a:solidFill>
                <a:cs typeface="Arial" charset="0"/>
              </a:rPr>
              <a:t>БОРЬБЕ</a:t>
            </a:r>
            <a:r>
              <a:rPr lang="ru-RU" sz="1100" dirty="0">
                <a:solidFill>
                  <a:srgbClr val="8EB4E3"/>
                </a:solidFill>
                <a:cs typeface="Arial" charset="0"/>
              </a:rPr>
              <a:t> </a:t>
            </a:r>
            <a:r>
              <a:rPr lang="ru-RU" sz="1100" dirty="0" smtClean="0">
                <a:solidFill>
                  <a:srgbClr val="8EB4E3"/>
                </a:solidFill>
                <a:cs typeface="Arial" charset="0"/>
              </a:rPr>
              <a:t>  </a:t>
            </a:r>
            <a:r>
              <a:rPr lang="ru-RU" sz="1400" dirty="0" smtClean="0">
                <a:solidFill>
                  <a:srgbClr val="8EB4E3"/>
                </a:solidFill>
                <a:cs typeface="Arial" charset="0"/>
              </a:rPr>
              <a:t>С  ОПАСНЕЙШИМ  ЗАБОЛЕВАНИЕМ</a:t>
            </a:r>
            <a:endParaRPr lang="ru-RU" sz="1400" dirty="0">
              <a:solidFill>
                <a:srgbClr val="8EB4E3"/>
              </a:solidFill>
              <a:cs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2875" y="2643188"/>
            <a:ext cx="3929063" cy="1285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800" b="1" dirty="0">
                <a:solidFill>
                  <a:srgbClr val="00B0F0"/>
                </a:solidFill>
                <a:latin typeface="Century Gothic" pitchFamily="34" charset="0"/>
                <a:cs typeface="Arial" charset="0"/>
              </a:rPr>
              <a:t>ШКОЛА </a:t>
            </a:r>
          </a:p>
          <a:p>
            <a:r>
              <a:rPr lang="ru-RU" sz="2800" b="1" dirty="0">
                <a:solidFill>
                  <a:srgbClr val="00B0F0"/>
                </a:solidFill>
                <a:latin typeface="Century Gothic" pitchFamily="34" charset="0"/>
                <a:cs typeface="Arial" charset="0"/>
              </a:rPr>
              <a:t>ИНФАРКТА МИОКАРДА</a:t>
            </a:r>
          </a:p>
        </p:txBody>
      </p:sp>
      <p:pic>
        <p:nvPicPr>
          <p:cNvPr id="11" name="Picture 2" descr="C:\Users\Press\Desktop\ИРИНА\фото+картинки\Новый логотип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5" y="332656"/>
            <a:ext cx="6635023" cy="1080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Лечение</a:t>
            </a:r>
            <a:br>
              <a:rPr lang="ru-RU" b="1" dirty="0" smtClean="0"/>
            </a:br>
            <a:r>
              <a:rPr lang="ru-RU" sz="1800" b="1" dirty="0" smtClean="0"/>
              <a:t>оперативное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285750" y="4941168"/>
            <a:ext cx="8606730" cy="13398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dirty="0" smtClean="0"/>
              <a:t>КАГ – ЧКВ </a:t>
            </a:r>
          </a:p>
          <a:p>
            <a:pPr marL="0">
              <a:buFont typeface="Arial" charset="0"/>
              <a:buNone/>
            </a:pPr>
            <a:r>
              <a:rPr lang="ru-RU" sz="1800" b="1" dirty="0" smtClean="0"/>
              <a:t>После оперативного лечения – необходимо продолжить медикаментозную терапию!!!!!!!!!!!!!!!!!!!</a:t>
            </a:r>
          </a:p>
          <a:p>
            <a:pPr>
              <a:buFont typeface="Arial" charset="0"/>
              <a:buNone/>
            </a:pPr>
            <a:endParaRPr lang="ru-RU" dirty="0" smtClean="0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13" y="1357313"/>
            <a:ext cx="5000625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647056"/>
            <a:ext cx="3441173" cy="2358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Содержимое 2"/>
          <p:cNvSpPr>
            <a:spLocks noGrp="1"/>
          </p:cNvSpPr>
          <p:nvPr>
            <p:ph idx="1"/>
          </p:nvPr>
        </p:nvSpPr>
        <p:spPr>
          <a:xfrm>
            <a:off x="457200" y="1495325"/>
            <a:ext cx="8229600" cy="45259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2800" b="1" dirty="0" smtClean="0"/>
              <a:t>Острый коронарный синдром (ОКС)</a:t>
            </a:r>
            <a:r>
              <a:rPr lang="ru-RU" sz="2800" dirty="0" smtClean="0"/>
              <a:t> – любая группа клинических признаков или симптомов, позволяющих подозревать нестабильную стенокардию (НС) или острый инфаркт миокарда (ОИМ) с подъемом или без подъема сегмента ST.</a:t>
            </a:r>
          </a:p>
          <a:p>
            <a:pPr algn="ctr">
              <a:buFont typeface="Arial" charset="0"/>
              <a:buNone/>
            </a:pPr>
            <a:r>
              <a:rPr lang="ru-RU" sz="2800" dirty="0" smtClean="0"/>
              <a:t>Термин ОКС, не являясь диагнозом, может быть использован при первом контакте врача с больным и предполагает ведение больного с ОКС как с острым инфарктом миокарда или нестабильной стенокардией.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19672" cy="1619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030" y="548680"/>
            <a:ext cx="489710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7053" y="2308249"/>
            <a:ext cx="4077395" cy="422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079" y="1668699"/>
            <a:ext cx="8068826" cy="4012496"/>
          </a:xfrm>
          <a:prstGeom prst="rect">
            <a:avLst/>
          </a:prstGeom>
        </p:spPr>
      </p:pic>
      <p:sp>
        <p:nvSpPr>
          <p:cNvPr id="1188874" name="Rectangle 10"/>
          <p:cNvSpPr>
            <a:spLocks noChangeArrowheads="1"/>
          </p:cNvSpPr>
          <p:nvPr/>
        </p:nvSpPr>
        <p:spPr bwMode="auto">
          <a:xfrm>
            <a:off x="2182356" y="1690688"/>
            <a:ext cx="2038063" cy="5198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77314" tIns="37979" rIns="77314" bIns="37979">
            <a:spAutoFit/>
          </a:bodyPr>
          <a:lstStyle/>
          <a:p>
            <a:pPr marL="342900" indent="-342900" defTabSz="8953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1600" b="1" dirty="0" smtClean="0">
                <a:solidFill>
                  <a:srgbClr val="4F2D7F"/>
                </a:solidFill>
                <a:cs typeface="Arial" pitchFamily="34" charset="0"/>
              </a:rPr>
              <a:t>Нормальная</a:t>
            </a:r>
          </a:p>
          <a:p>
            <a:pPr marL="342900" indent="-342900" defTabSz="8953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4F2D7F"/>
                </a:solidFill>
                <a:cs typeface="Arial" pitchFamily="34" charset="0"/>
              </a:rPr>
              <a:t> коронарная артерия</a:t>
            </a:r>
            <a:endParaRPr lang="da-DK" sz="1600" dirty="0">
              <a:solidFill>
                <a:srgbClr val="4F2D7F"/>
              </a:solidFill>
              <a:cs typeface="Arial" pitchFamily="34" charset="0"/>
            </a:endParaRPr>
          </a:p>
        </p:txBody>
      </p:sp>
      <p:sp>
        <p:nvSpPr>
          <p:cNvPr id="1188875" name="Rectangle 11"/>
          <p:cNvSpPr>
            <a:spLocks noChangeArrowheads="1"/>
          </p:cNvSpPr>
          <p:nvPr/>
        </p:nvSpPr>
        <p:spPr bwMode="auto">
          <a:xfrm>
            <a:off x="339924" y="4738380"/>
            <a:ext cx="1308698" cy="5198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77314" tIns="37979" rIns="77314" bIns="37979">
            <a:spAutoFit/>
          </a:bodyPr>
          <a:lstStyle/>
          <a:p>
            <a:pPr algn="ctr" defTabSz="8953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da-DK" sz="1600" b="1" dirty="0" smtClean="0">
                <a:solidFill>
                  <a:srgbClr val="4F2D7F"/>
                </a:solidFill>
                <a:cs typeface="Arial" pitchFamily="34" charset="0"/>
              </a:rPr>
              <a:t>2. </a:t>
            </a:r>
            <a:r>
              <a:rPr lang="ru-RU" sz="1600" b="1" dirty="0" smtClean="0">
                <a:solidFill>
                  <a:srgbClr val="4F2D7F"/>
                </a:solidFill>
                <a:cs typeface="Arial" pitchFamily="34" charset="0"/>
              </a:rPr>
              <a:t>Липидные</a:t>
            </a:r>
          </a:p>
          <a:p>
            <a:pPr algn="ctr" defTabSz="8953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4F2D7F"/>
                </a:solidFill>
                <a:cs typeface="Arial" pitchFamily="34" charset="0"/>
              </a:rPr>
              <a:t> полоски</a:t>
            </a:r>
            <a:endParaRPr lang="da-DK" sz="1600" dirty="0">
              <a:solidFill>
                <a:srgbClr val="4F2D7F"/>
              </a:solidFill>
              <a:cs typeface="Arial" pitchFamily="34" charset="0"/>
            </a:endParaRPr>
          </a:p>
        </p:txBody>
      </p:sp>
      <p:sp>
        <p:nvSpPr>
          <p:cNvPr id="1188876" name="Rectangle 12"/>
          <p:cNvSpPr>
            <a:spLocks noChangeArrowheads="1"/>
          </p:cNvSpPr>
          <p:nvPr/>
        </p:nvSpPr>
        <p:spPr bwMode="auto">
          <a:xfrm>
            <a:off x="3658608" y="5820008"/>
            <a:ext cx="2076792" cy="2982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77314" tIns="37979" rIns="77314" bIns="37979">
            <a:spAutoFit/>
          </a:bodyPr>
          <a:lstStyle/>
          <a:p>
            <a:pPr algn="ctr" defTabSz="8953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da-DK" sz="1600" b="1" dirty="0">
                <a:solidFill>
                  <a:srgbClr val="4F2D7F"/>
                </a:solidFill>
                <a:cs typeface="Arial" pitchFamily="34" charset="0"/>
              </a:rPr>
              <a:t>3. </a:t>
            </a:r>
            <a:r>
              <a:rPr lang="ru-RU" sz="1600" b="1" dirty="0">
                <a:solidFill>
                  <a:srgbClr val="4F2D7F"/>
                </a:solidFill>
                <a:cs typeface="Arial" pitchFamily="34" charset="0"/>
              </a:rPr>
              <a:t>Фиброзная бляшка</a:t>
            </a:r>
            <a:endParaRPr lang="da-DK" sz="1600" b="1" dirty="0">
              <a:solidFill>
                <a:srgbClr val="4F2D7F"/>
              </a:solidFill>
              <a:cs typeface="Arial" pitchFamily="34" charset="0"/>
            </a:endParaRPr>
          </a:p>
        </p:txBody>
      </p:sp>
      <p:sp>
        <p:nvSpPr>
          <p:cNvPr id="1188877" name="Rectangle 13"/>
          <p:cNvSpPr>
            <a:spLocks noChangeArrowheads="1"/>
          </p:cNvSpPr>
          <p:nvPr/>
        </p:nvSpPr>
        <p:spPr bwMode="auto">
          <a:xfrm>
            <a:off x="6417494" y="4869201"/>
            <a:ext cx="2835067" cy="5198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77314" tIns="37979" rIns="77314" bIns="37979">
            <a:spAutoFit/>
          </a:bodyPr>
          <a:lstStyle/>
          <a:p>
            <a:pPr algn="ctr" defTabSz="8953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da-DK" sz="1600" b="1" dirty="0">
                <a:solidFill>
                  <a:srgbClr val="4F2D7F"/>
                </a:solidFill>
                <a:cs typeface="Arial" pitchFamily="34" charset="0"/>
              </a:rPr>
              <a:t>4. </a:t>
            </a:r>
            <a:r>
              <a:rPr lang="ru-RU" sz="1600" b="1" dirty="0">
                <a:solidFill>
                  <a:srgbClr val="4F2D7F"/>
                </a:solidFill>
                <a:cs typeface="Arial" pitchFamily="34" charset="0"/>
              </a:rPr>
              <a:t>Атеросклеротическая бляшка</a:t>
            </a:r>
            <a:endParaRPr lang="da-DK" sz="1600" b="1" dirty="0">
              <a:solidFill>
                <a:srgbClr val="4F2D7F"/>
              </a:solidFill>
              <a:cs typeface="Arial" pitchFamily="34" charset="0"/>
            </a:endParaRPr>
          </a:p>
        </p:txBody>
      </p:sp>
      <p:sp>
        <p:nvSpPr>
          <p:cNvPr id="1188878" name="Rectangle 14"/>
          <p:cNvSpPr>
            <a:spLocks noChangeArrowheads="1"/>
          </p:cNvSpPr>
          <p:nvPr/>
        </p:nvSpPr>
        <p:spPr bwMode="auto">
          <a:xfrm>
            <a:off x="4662536" y="1694792"/>
            <a:ext cx="2387967" cy="5198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77314" tIns="37979" rIns="77314" bIns="37979">
            <a:spAutoFit/>
          </a:bodyPr>
          <a:lstStyle/>
          <a:p>
            <a:pPr marL="396000" indent="-252000" defTabSz="8953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da-DK" sz="1600" b="1" dirty="0" smtClean="0">
                <a:solidFill>
                  <a:srgbClr val="EC008C"/>
                </a:solidFill>
                <a:cs typeface="Arial" pitchFamily="34" charset="0"/>
              </a:rPr>
              <a:t>5. </a:t>
            </a:r>
            <a:r>
              <a:rPr lang="ru-RU" sz="1600" b="1" dirty="0" smtClean="0">
                <a:solidFill>
                  <a:srgbClr val="EC008C"/>
                </a:solidFill>
                <a:cs typeface="Arial" pitchFamily="34" charset="0"/>
              </a:rPr>
              <a:t>Разрушение бляшки</a:t>
            </a:r>
            <a:r>
              <a:rPr lang="da-DK" sz="1600" dirty="0" smtClean="0">
                <a:solidFill>
                  <a:srgbClr val="EC008C"/>
                </a:solidFill>
                <a:cs typeface="Arial" pitchFamily="34" charset="0"/>
              </a:rPr>
              <a:t>;</a:t>
            </a:r>
            <a:endParaRPr lang="da-DK" sz="1600" dirty="0">
              <a:solidFill>
                <a:srgbClr val="EC008C"/>
              </a:solidFill>
              <a:cs typeface="Arial" pitchFamily="34" charset="0"/>
            </a:endParaRPr>
          </a:p>
          <a:p>
            <a:pPr marL="396000" indent="-252000" defTabSz="8953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da-DK" sz="1600" dirty="0" smtClean="0">
                <a:solidFill>
                  <a:srgbClr val="EC008C"/>
                </a:solidFill>
                <a:cs typeface="Arial" pitchFamily="34" charset="0"/>
              </a:rPr>
              <a:t>    </a:t>
            </a:r>
            <a:r>
              <a:rPr lang="ru-RU" sz="1600" dirty="0" smtClean="0">
                <a:solidFill>
                  <a:srgbClr val="EC008C"/>
                </a:solidFill>
                <a:cs typeface="Arial" pitchFamily="34" charset="0"/>
              </a:rPr>
              <a:t>тромбоз</a:t>
            </a:r>
            <a:endParaRPr lang="da-DK" sz="1600" dirty="0">
              <a:solidFill>
                <a:srgbClr val="EC008C"/>
              </a:solidFill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7721" y="260648"/>
            <a:ext cx="8229600" cy="79208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400" b="1" dirty="0"/>
              <a:t>Разрушение бляшек в коронарных артериях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приводит </a:t>
            </a:r>
            <a:r>
              <a:rPr lang="ru-RU" sz="2400" b="1" dirty="0"/>
              <a:t>к тромбозу</a:t>
            </a:r>
            <a:endParaRPr lang="en-GB" sz="2400" b="1" dirty="0"/>
          </a:p>
        </p:txBody>
      </p:sp>
      <p:sp>
        <p:nvSpPr>
          <p:cNvPr id="11" name="Text Placeholder 7"/>
          <p:cNvSpPr>
            <a:spLocks noGrp="1"/>
          </p:cNvSpPr>
          <p:nvPr>
            <p:ph idx="1"/>
          </p:nvPr>
        </p:nvSpPr>
        <p:spPr>
          <a:xfrm>
            <a:off x="467544" y="6309320"/>
            <a:ext cx="8229600" cy="44496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2075" tIns="46038" rIns="92075" bIns="46038" rtlCol="0" anchor="b">
            <a:normAutofit/>
          </a:bodyPr>
          <a:lstStyle/>
          <a:p>
            <a:pPr marL="0" indent="0" eaLnBrk="0" hangingPunct="0">
              <a:lnSpc>
                <a:spcPct val="95000"/>
              </a:lnSpc>
              <a:buNone/>
              <a:tabLst>
                <a:tab pos="176213" algn="l"/>
              </a:tabLst>
            </a:pPr>
            <a:r>
              <a:rPr lang="en-GB" sz="1000" dirty="0">
                <a:solidFill>
                  <a:schemeClr val="accent4">
                    <a:lumMod val="75000"/>
                  </a:schemeClr>
                </a:solidFill>
                <a:latin typeface="+mn-lt"/>
                <a:ea typeface="ＭＳ Ｐゴシック" pitchFamily="34" charset="-128"/>
                <a:cs typeface="+mn-cs"/>
              </a:rPr>
              <a:t>Insull. Am J Med. 2009;122(1 Suppl):S3–S14.</a:t>
            </a:r>
          </a:p>
        </p:txBody>
      </p:sp>
      <p:sp>
        <p:nvSpPr>
          <p:cNvPr id="10" name="TextBox 9"/>
          <p:cNvSpPr txBox="1"/>
          <p:nvPr/>
        </p:nvSpPr>
        <p:spPr>
          <a:xfrm rot="16200000">
            <a:off x="8467909" y="5777259"/>
            <a:ext cx="115212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L.RU.GM.04.2015.0588</a:t>
            </a:r>
            <a:endParaRPr lang="ru-RU" sz="700" dirty="0"/>
          </a:p>
        </p:txBody>
      </p:sp>
    </p:spTree>
    <p:extLst>
      <p:ext uri="{BB962C8B-B14F-4D97-AF65-F5344CB8AC3E}">
        <p14:creationId xmlns:p14="http://schemas.microsoft.com/office/powerpoint/2010/main" val="25337984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Факторы риска: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4911725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Arial" charset="0"/>
              <a:buAutoNum type="arabicPeriod"/>
            </a:pPr>
            <a:r>
              <a:rPr lang="ru-RU" b="1" dirty="0" smtClean="0"/>
              <a:t>Возраст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ru-RU" b="1" dirty="0" smtClean="0"/>
              <a:t>Мужской пол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ru-RU" b="1" dirty="0" smtClean="0"/>
              <a:t>Вредные производства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ru-RU" b="1" dirty="0" smtClean="0"/>
              <a:t>Стресс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ru-RU" b="1" dirty="0" smtClean="0"/>
              <a:t>Питание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ru-RU" b="1" dirty="0" smtClean="0"/>
              <a:t>Гиподинамия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ru-RU" b="1" dirty="0" err="1" smtClean="0"/>
              <a:t>Гиперлипидемия</a:t>
            </a:r>
            <a:endParaRPr lang="ru-RU" b="1" dirty="0" smtClean="0"/>
          </a:p>
          <a:p>
            <a:pPr marL="514350" indent="-514350">
              <a:buFont typeface="Arial" charset="0"/>
              <a:buAutoNum type="arabicPeriod"/>
            </a:pPr>
            <a:r>
              <a:rPr lang="ru-RU" b="1" dirty="0" smtClean="0"/>
              <a:t>Сахарный диабет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ru-RU" b="1" dirty="0" smtClean="0"/>
              <a:t>Курение</a:t>
            </a: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952750"/>
            <a:ext cx="4605659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552772" y="260648"/>
            <a:ext cx="8229600" cy="79208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/>
              <a:t>Диагностические инструменты для ОКС</a:t>
            </a:r>
            <a:endParaRPr lang="en-GB" sz="2400" b="1" dirty="0" smtClean="0"/>
          </a:p>
        </p:txBody>
      </p:sp>
      <p:sp>
        <p:nvSpPr>
          <p:cNvPr id="7172" name="Text Placeholder 14"/>
          <p:cNvSpPr>
            <a:spLocks noGrp="1"/>
          </p:cNvSpPr>
          <p:nvPr>
            <p:ph idx="1"/>
          </p:nvPr>
        </p:nvSpPr>
        <p:spPr>
          <a:xfrm>
            <a:off x="474299" y="6381328"/>
            <a:ext cx="8229600" cy="28477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2075" tIns="46038" rIns="92075" bIns="46038" rtlCol="0" anchor="b">
            <a:normAutofit fontScale="70000" lnSpcReduction="20000"/>
          </a:bodyPr>
          <a:lstStyle/>
          <a:p>
            <a:pPr marL="0" indent="0" eaLnBrk="0" hangingPunct="0">
              <a:lnSpc>
                <a:spcPct val="95000"/>
              </a:lnSpc>
              <a:buNone/>
              <a:tabLst>
                <a:tab pos="176213" algn="l"/>
              </a:tabLst>
            </a:pPr>
            <a:endParaRPr lang="en-GB" sz="1000" dirty="0">
              <a:solidFill>
                <a:schemeClr val="accent4">
                  <a:lumMod val="75000"/>
                </a:schemeClr>
              </a:solidFill>
              <a:latin typeface="+mn-lt"/>
              <a:ea typeface="ＭＳ Ｐゴシック" pitchFamily="34" charset="-128"/>
              <a:cs typeface="+mn-cs"/>
            </a:endParaRPr>
          </a:p>
          <a:p>
            <a:pPr marL="0" indent="0" eaLnBrk="0" hangingPunct="0">
              <a:lnSpc>
                <a:spcPct val="95000"/>
              </a:lnSpc>
              <a:buNone/>
              <a:tabLst>
                <a:tab pos="176213" algn="l"/>
              </a:tabLst>
            </a:pPr>
            <a:r>
              <a:rPr lang="en-GB" sz="1000" dirty="0">
                <a:solidFill>
                  <a:schemeClr val="accent4">
                    <a:lumMod val="75000"/>
                  </a:schemeClr>
                </a:solidFill>
                <a:latin typeface="+mn-lt"/>
                <a:ea typeface="ＭＳ Ｐゴシック" pitchFamily="34" charset="-128"/>
                <a:cs typeface="+mn-cs"/>
              </a:rPr>
              <a:t>1. Bhayana &amp; Henderson, Clin Biochem 1995;28:1–29; 2. Babuin &amp; Jaffe, CMAJ 2005;173:1191–1202.</a:t>
            </a:r>
          </a:p>
        </p:txBody>
      </p:sp>
      <p:pic>
        <p:nvPicPr>
          <p:cNvPr id="10" name="Picture 9" descr="shutterstock_95566228.png"/>
          <p:cNvPicPr>
            <a:picLocks noChangeAspect="1"/>
          </p:cNvPicPr>
          <p:nvPr/>
        </p:nvPicPr>
        <p:blipFill rotWithShape="1">
          <a:blip r:embed="rId3" cstate="print"/>
          <a:srcRect r="15637"/>
          <a:stretch/>
        </p:blipFill>
        <p:spPr>
          <a:xfrm>
            <a:off x="7020272" y="3093368"/>
            <a:ext cx="1857375" cy="2855912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shutterstock_34065367.png"/>
          <p:cNvPicPr>
            <a:picLocks noChangeAspect="1"/>
          </p:cNvPicPr>
          <p:nvPr/>
        </p:nvPicPr>
        <p:blipFill rotWithShape="1">
          <a:blip r:embed="rId4" cstate="print"/>
          <a:srcRect l="4564"/>
          <a:stretch/>
        </p:blipFill>
        <p:spPr>
          <a:xfrm>
            <a:off x="5436096" y="1052736"/>
            <a:ext cx="1825625" cy="2854325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Content Placeholder 7"/>
          <p:cNvSpPr txBox="1">
            <a:spLocks/>
          </p:cNvSpPr>
          <p:nvPr/>
        </p:nvSpPr>
        <p:spPr bwMode="auto">
          <a:xfrm>
            <a:off x="323528" y="1052736"/>
            <a:ext cx="5040560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268288" indent="-26828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EC008C"/>
              </a:buClr>
              <a:buSzPct val="80000"/>
              <a:buFont typeface="Wingdings" pitchFamily="2" charset="2"/>
              <a:buChar char="u"/>
              <a:tabLst>
                <a:tab pos="1238250" algn="l"/>
              </a:tabLst>
              <a:defRPr sz="20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546100" indent="-276225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EC008C"/>
              </a:buClr>
              <a:buFont typeface="Symbol" pitchFamily="18" charset="2"/>
              <a:buChar char="·"/>
              <a:tabLst>
                <a:tab pos="1238250" algn="l"/>
              </a:tabLst>
              <a:defRPr>
                <a:solidFill>
                  <a:schemeClr val="tx1"/>
                </a:solidFill>
                <a:latin typeface="+mn-lt"/>
              </a:defRPr>
            </a:lvl2pPr>
            <a:lvl3pPr marL="835025" indent="-28733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EC008C"/>
              </a:buClr>
              <a:buFont typeface="Arial" pitchFamily="34" charset="0"/>
              <a:buChar char="–"/>
              <a:tabLst>
                <a:tab pos="1238250" algn="l"/>
              </a:tabLst>
              <a:defRPr sz="1600">
                <a:solidFill>
                  <a:schemeClr val="tx1"/>
                </a:solidFill>
                <a:latin typeface="+mn-lt"/>
              </a:defRPr>
            </a:lvl3pPr>
            <a:lvl4pPr marL="1103313" indent="-2667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EC008C"/>
              </a:buClr>
              <a:buFont typeface="Arial" pitchFamily="34" charset="0"/>
              <a:buChar char="–"/>
              <a:tabLst>
                <a:tab pos="1238250" algn="l"/>
              </a:tabLst>
              <a:defRPr sz="1600">
                <a:solidFill>
                  <a:schemeClr val="tx1"/>
                </a:solidFill>
                <a:latin typeface="+mn-lt"/>
              </a:defRPr>
            </a:lvl4pPr>
            <a:lvl5pPr marL="2141538" indent="-7048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4F2D7F"/>
              </a:buClr>
              <a:buFont typeface="Arial" pitchFamily="34" charset="0"/>
              <a:buChar char="–"/>
              <a:tabLst>
                <a:tab pos="1238250" algn="l"/>
              </a:tabLst>
              <a:defRPr sz="1600">
                <a:solidFill>
                  <a:schemeClr val="tx1"/>
                </a:solidFill>
                <a:latin typeface="+mn-lt"/>
              </a:defRPr>
            </a:lvl5pPr>
            <a:lvl6pPr marL="2598738" indent="-23971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tabLst>
                <a:tab pos="1238250" algn="l"/>
              </a:tabLst>
              <a:defRPr sz="1600">
                <a:solidFill>
                  <a:schemeClr val="tx1"/>
                </a:solidFill>
                <a:latin typeface="+mn-lt"/>
              </a:defRPr>
            </a:lvl6pPr>
            <a:lvl7pPr marL="3055938" indent="-23971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tabLst>
                <a:tab pos="1238250" algn="l"/>
              </a:tabLst>
              <a:defRPr sz="1600">
                <a:solidFill>
                  <a:schemeClr val="tx1"/>
                </a:solidFill>
                <a:latin typeface="+mn-lt"/>
              </a:defRPr>
            </a:lvl7pPr>
            <a:lvl8pPr marL="3513138" indent="-23971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tabLst>
                <a:tab pos="1238250" algn="l"/>
              </a:tabLst>
              <a:defRPr sz="1600">
                <a:solidFill>
                  <a:schemeClr val="tx1"/>
                </a:solidFill>
                <a:latin typeface="+mn-lt"/>
              </a:defRPr>
            </a:lvl8pPr>
            <a:lvl9pPr marL="3970338" indent="-23971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tabLst>
                <a:tab pos="1238250" algn="l"/>
              </a:tabLs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68288" marR="0" lvl="0" indent="-268288" algn="l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rgbClr val="EC008C"/>
              </a:buClr>
              <a:buSzPct val="80000"/>
              <a:buFont typeface="Wingdings" pitchFamily="2" charset="2"/>
              <a:buChar char="u"/>
              <a:tabLst>
                <a:tab pos="1238250" algn="l"/>
              </a:tabLst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4F2D7F"/>
                </a:solidFill>
                <a:effectLst/>
                <a:uLnTx/>
                <a:uFillTx/>
                <a:latin typeface="Arial"/>
              </a:rPr>
              <a:t>Электрокардиограмма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4F2D7F"/>
              </a:solidFill>
              <a:effectLst/>
              <a:uLnTx/>
              <a:uFillTx/>
              <a:latin typeface="Arial"/>
            </a:endParaRPr>
          </a:p>
          <a:p>
            <a:pPr marL="268288" marR="0" lvl="0" indent="-268288" algn="l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rgbClr val="EC008C"/>
              </a:buClr>
              <a:buSzPct val="80000"/>
              <a:buFont typeface="Wingdings" pitchFamily="2" charset="2"/>
              <a:buChar char="u"/>
              <a:tabLst>
                <a:tab pos="1238250" algn="l"/>
              </a:tabLst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4F2D7F"/>
                </a:solidFill>
                <a:effectLst/>
                <a:uLnTx/>
                <a:uFillTx/>
                <a:latin typeface="Arial"/>
              </a:rPr>
              <a:t>Маркеры повреждения сердечной мышцы в крови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4F2D7F"/>
              </a:solidFill>
              <a:effectLst/>
              <a:uLnTx/>
              <a:uFillTx/>
              <a:latin typeface="Arial"/>
            </a:endParaRPr>
          </a:p>
          <a:p>
            <a:pPr marL="546100" marR="0" lvl="1" indent="-276225" algn="l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rgbClr val="EC008C"/>
              </a:buClr>
              <a:buSzTx/>
              <a:buFont typeface="Symbol" pitchFamily="18" charset="2"/>
              <a:buChar char="·"/>
              <a:tabLst>
                <a:tab pos="1238250" algn="l"/>
              </a:tabLst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4F2D7F"/>
                </a:solidFill>
                <a:effectLst/>
                <a:uLnTx/>
                <a:uFillTx/>
                <a:latin typeface="Arial"/>
              </a:rPr>
              <a:t>Неспецифические маркеры,</a:t>
            </a:r>
            <a:r>
              <a:rPr kumimoji="0" lang="ru-RU" b="0" i="0" u="none" strike="noStrike" kern="0" cap="none" spc="0" normalizeH="0" noProof="0" dirty="0" smtClean="0">
                <a:ln>
                  <a:noFill/>
                </a:ln>
                <a:solidFill>
                  <a:srgbClr val="4F2D7F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4F2D7F"/>
                </a:solidFill>
                <a:effectLst/>
                <a:uLnTx/>
                <a:uFillTx/>
                <a:latin typeface="Arial"/>
              </a:rPr>
              <a:t>включающие в себя представленные ниже, были впервые использованы для</a:t>
            </a:r>
            <a:r>
              <a:rPr kumimoji="0" lang="ru-RU" b="0" i="0" u="none" strike="noStrike" kern="0" cap="none" spc="0" normalizeH="0" noProof="0" dirty="0" smtClean="0">
                <a:ln>
                  <a:noFill/>
                </a:ln>
                <a:solidFill>
                  <a:srgbClr val="4F2D7F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4F2D7F"/>
                </a:solidFill>
                <a:effectLst/>
                <a:uLnTx/>
                <a:uFillTx/>
                <a:latin typeface="Arial"/>
              </a:rPr>
              <a:t>обнаружения повреждения сердечной мышцы</a:t>
            </a:r>
            <a:r>
              <a:rPr kumimoji="0" lang="en-GB" b="0" i="0" u="none" strike="noStrike" kern="0" cap="none" spc="0" normalizeH="0" baseline="0" noProof="0" dirty="0" smtClean="0">
                <a:ln>
                  <a:noFill/>
                </a:ln>
                <a:solidFill>
                  <a:srgbClr val="4F2D7F"/>
                </a:solidFill>
                <a:effectLst/>
                <a:uLnTx/>
                <a:uFillTx/>
                <a:latin typeface="Arial"/>
              </a:rPr>
              <a:t>:</a:t>
            </a:r>
          </a:p>
          <a:p>
            <a:pPr marL="475200" lvl="2">
              <a:defRPr/>
            </a:pPr>
            <a:r>
              <a:rPr lang="ru-RU" sz="1800" kern="0" dirty="0" err="1" smtClean="0">
                <a:solidFill>
                  <a:srgbClr val="4F2D7F"/>
                </a:solidFill>
                <a:latin typeface="Arial"/>
              </a:rPr>
              <a:t>Кардиоспецифические</a:t>
            </a:r>
            <a:r>
              <a:rPr lang="ru-RU" sz="1800" kern="0" dirty="0" smtClean="0">
                <a:solidFill>
                  <a:srgbClr val="4F2D7F"/>
                </a:solidFill>
                <a:latin typeface="Arial"/>
              </a:rPr>
              <a:t> </a:t>
            </a:r>
            <a:r>
              <a:rPr lang="ru-RU" sz="1800" kern="0" dirty="0" err="1">
                <a:solidFill>
                  <a:srgbClr val="4F2D7F"/>
                </a:solidFill>
                <a:latin typeface="Arial"/>
              </a:rPr>
              <a:t>тропонины</a:t>
            </a:r>
            <a:r>
              <a:rPr lang="en-US" sz="1800" kern="0" dirty="0">
                <a:solidFill>
                  <a:srgbClr val="4F2D7F"/>
                </a:solidFill>
                <a:latin typeface="Arial"/>
              </a:rPr>
              <a:t> (</a:t>
            </a:r>
            <a:r>
              <a:rPr lang="ru-RU" sz="1800" kern="0" dirty="0" err="1">
                <a:solidFill>
                  <a:srgbClr val="4F2D7F"/>
                </a:solidFill>
                <a:latin typeface="Arial"/>
              </a:rPr>
              <a:t>ТнТ</a:t>
            </a:r>
            <a:r>
              <a:rPr lang="en-US" sz="1800" kern="0" dirty="0">
                <a:solidFill>
                  <a:srgbClr val="4F2D7F"/>
                </a:solidFill>
                <a:latin typeface="Arial"/>
              </a:rPr>
              <a:t> </a:t>
            </a:r>
            <a:r>
              <a:rPr lang="ru-RU" sz="1800" kern="0" dirty="0">
                <a:solidFill>
                  <a:srgbClr val="4F2D7F"/>
                </a:solidFill>
                <a:latin typeface="Arial"/>
              </a:rPr>
              <a:t>и </a:t>
            </a:r>
            <a:r>
              <a:rPr lang="ru-RU" sz="1800" kern="0" dirty="0" err="1">
                <a:solidFill>
                  <a:srgbClr val="4F2D7F"/>
                </a:solidFill>
                <a:latin typeface="Arial"/>
              </a:rPr>
              <a:t>Тн</a:t>
            </a:r>
            <a:r>
              <a:rPr lang="en-US" sz="1800" kern="0" dirty="0" smtClean="0">
                <a:solidFill>
                  <a:srgbClr val="4F2D7F"/>
                </a:solidFill>
                <a:latin typeface="Arial"/>
              </a:rPr>
              <a:t>I)</a:t>
            </a:r>
            <a:endParaRPr lang="ru-RU" sz="1800" kern="0" dirty="0" smtClean="0">
              <a:solidFill>
                <a:srgbClr val="4F2D7F"/>
              </a:solidFill>
              <a:latin typeface="Arial"/>
            </a:endParaRPr>
          </a:p>
          <a:p>
            <a:pPr marL="475200" lvl="2">
              <a:defRPr/>
            </a:pP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F2D7F"/>
                </a:solidFill>
                <a:effectLst/>
                <a:uLnTx/>
                <a:uFillTx/>
                <a:latin typeface="Arial"/>
              </a:rPr>
              <a:t>Аспартаттрансаминаза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4F2D7F"/>
              </a:solidFill>
              <a:effectLst/>
              <a:uLnTx/>
              <a:uFillTx/>
              <a:latin typeface="Arial"/>
            </a:endParaRPr>
          </a:p>
          <a:p>
            <a:pPr marL="475200" marR="0" lvl="2" indent="-287338" algn="l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rgbClr val="EC008C"/>
              </a:buClr>
              <a:buSzTx/>
              <a:buFont typeface="Arial" pitchFamily="34" charset="0"/>
              <a:buChar char="–"/>
              <a:tabLst>
                <a:tab pos="1238250" algn="l"/>
              </a:tabLst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4F2D7F"/>
                </a:solidFill>
                <a:effectLst/>
                <a:uLnTx/>
                <a:uFillTx/>
                <a:latin typeface="Arial"/>
              </a:rPr>
              <a:t>Миоглобин</a:t>
            </a:r>
          </a:p>
          <a:p>
            <a:pPr marL="475200" marR="0" lvl="2" indent="-287338" algn="l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rgbClr val="EC008C"/>
              </a:buClr>
              <a:buSzTx/>
              <a:buFont typeface="Arial" pitchFamily="34" charset="0"/>
              <a:buChar char="–"/>
              <a:tabLst>
                <a:tab pos="1238250" algn="l"/>
              </a:tabLst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4F2D7F"/>
                </a:solidFill>
                <a:effectLst/>
                <a:uLnTx/>
                <a:uFillTx/>
                <a:latin typeface="Arial"/>
              </a:rPr>
              <a:t>Фракция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4F2D7F"/>
                </a:solidFill>
                <a:effectLst/>
                <a:uLnTx/>
                <a:uFillTx/>
                <a:latin typeface="Arial"/>
              </a:rPr>
              <a:t>MB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F2D7F"/>
                </a:solidFill>
                <a:effectLst/>
                <a:uLnTx/>
                <a:uFillTx/>
                <a:latin typeface="Arial"/>
              </a:rPr>
              <a:t>креатинфосфокиназы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4F2D7F"/>
                </a:solidFill>
                <a:effectLst/>
                <a:uLnTx/>
                <a:uFillTx/>
                <a:latin typeface="Arial"/>
              </a:rPr>
              <a:t> (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4F2D7F"/>
                </a:solidFill>
                <a:effectLst/>
                <a:uLnTx/>
                <a:uFillTx/>
                <a:latin typeface="Arial"/>
              </a:rPr>
              <a:t>МВ-ФК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4F2D7F"/>
                </a:solidFill>
                <a:effectLst/>
                <a:uLnTx/>
                <a:uFillTx/>
                <a:latin typeface="Arial"/>
              </a:rPr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7544" y="5313982"/>
            <a:ext cx="70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b="1" kern="0" dirty="0">
                <a:solidFill>
                  <a:srgbClr val="FF0000"/>
                </a:solidFill>
                <a:latin typeface="Arial"/>
              </a:rPr>
              <a:t>NB! </a:t>
            </a:r>
            <a:r>
              <a:rPr lang="ru-RU" b="1" kern="0" dirty="0">
                <a:solidFill>
                  <a:srgbClr val="4F2D7F"/>
                </a:solidFill>
                <a:latin typeface="Arial"/>
              </a:rPr>
              <a:t>На данный момент предпочтительны сердечные </a:t>
            </a:r>
            <a:r>
              <a:rPr lang="ru-RU" b="1" kern="0" dirty="0" err="1">
                <a:solidFill>
                  <a:srgbClr val="4F2D7F"/>
                </a:solidFill>
                <a:latin typeface="Arial"/>
              </a:rPr>
              <a:t>тропонины</a:t>
            </a:r>
            <a:endParaRPr lang="ru-RU" b="1" kern="0" dirty="0">
              <a:solidFill>
                <a:srgbClr val="4F2D7F"/>
              </a:solidFill>
              <a:latin typeface="Arial"/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8467909" y="5777259"/>
            <a:ext cx="115212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L.RU.GM.04.2015.0588</a:t>
            </a:r>
            <a:endParaRPr lang="ru-RU" sz="700" dirty="0"/>
          </a:p>
        </p:txBody>
      </p:sp>
    </p:spTree>
    <p:extLst>
      <p:ext uri="{BB962C8B-B14F-4D97-AF65-F5344CB8AC3E}">
        <p14:creationId xmlns:p14="http://schemas.microsoft.com/office/powerpoint/2010/main" val="132178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508" y="332656"/>
            <a:ext cx="8616972" cy="5762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Лечение</a:t>
            </a:r>
            <a:br>
              <a:rPr lang="ru-RU" b="1" dirty="0" smtClean="0"/>
            </a:br>
            <a:r>
              <a:rPr lang="ru-RU" sz="1800" b="1" dirty="0" smtClean="0"/>
              <a:t>Консервативное 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Arial" charset="0"/>
              <a:buAutoNum type="arabicPeriod"/>
            </a:pPr>
            <a:r>
              <a:rPr lang="ru-RU" dirty="0" err="1" smtClean="0"/>
              <a:t>Антиагреганты</a:t>
            </a:r>
            <a:r>
              <a:rPr lang="ru-RU" dirty="0" smtClean="0"/>
              <a:t> (АСК) (дозировка: нагрузка 325 мг, ежедневно не менее 100 мг) – при сочетании с </a:t>
            </a:r>
            <a:r>
              <a:rPr lang="ru-RU" dirty="0" err="1" smtClean="0"/>
              <a:t>брилинтой</a:t>
            </a:r>
            <a:r>
              <a:rPr lang="ru-RU" dirty="0" smtClean="0"/>
              <a:t> – доза АСК уменьшается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ru-RU" dirty="0" err="1" smtClean="0"/>
              <a:t>Клопидогрель</a:t>
            </a:r>
            <a:r>
              <a:rPr lang="ru-RU" dirty="0" smtClean="0"/>
              <a:t> (300 мл/75 мг) или </a:t>
            </a:r>
            <a:r>
              <a:rPr lang="ru-RU" dirty="0" err="1" smtClean="0"/>
              <a:t>тикагрелор</a:t>
            </a:r>
            <a:r>
              <a:rPr lang="ru-RU" dirty="0" smtClean="0"/>
              <a:t> (180 мг/90 мг)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ru-RU" dirty="0" smtClean="0"/>
              <a:t>Гепарин (острый период)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ru-RU" dirty="0" err="1" smtClean="0"/>
              <a:t>Б-адреноблокаторы</a:t>
            </a:r>
            <a:r>
              <a:rPr lang="ru-RU" dirty="0" smtClean="0"/>
              <a:t> (при сниженной ФВ)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ru-RU" dirty="0" smtClean="0"/>
              <a:t>Ингибиторы АПФ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142852"/>
            <a:ext cx="8224153" cy="6173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733" name="Прямоугольник 4"/>
          <p:cNvSpPr>
            <a:spLocks noChangeArrowheads="1"/>
          </p:cNvSpPr>
          <p:nvPr/>
        </p:nvSpPr>
        <p:spPr bwMode="auto">
          <a:xfrm>
            <a:off x="5867400" y="6421438"/>
            <a:ext cx="183673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44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416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88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60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00"/>
              <a:t>L.RU.MKT.GM.02.2016.0824</a:t>
            </a:r>
            <a:endParaRPr lang="ru-RU" altLang="en-US" sz="100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0"/>
            <a:ext cx="1355725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479</Words>
  <Application>Microsoft Office PowerPoint</Application>
  <PresentationFormat>Экран (4:3)</PresentationFormat>
  <Paragraphs>69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ＭＳ Ｐゴシック</vt:lpstr>
      <vt:lpstr>Arial</vt:lpstr>
      <vt:lpstr>Calibri</vt:lpstr>
      <vt:lpstr>Century Gothic</vt:lpstr>
      <vt:lpstr>Symbol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Разрушение бляшек в коронарных артериях  приводит к тромбозу</vt:lpstr>
      <vt:lpstr>Факторы риска:</vt:lpstr>
      <vt:lpstr>Диагностические инструменты для ОКС</vt:lpstr>
      <vt:lpstr>Презентация PowerPoint</vt:lpstr>
      <vt:lpstr>Лечение Консервативное </vt:lpstr>
      <vt:lpstr>Презентация PowerPoint</vt:lpstr>
      <vt:lpstr>Лечение оперативное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Баннер для сайта</dc:title>
  <dc:creator>GB3-Zav-kard_rean</dc:creator>
  <cp:lastModifiedBy>Берестова Наталия Борисовна</cp:lastModifiedBy>
  <cp:revision>8</cp:revision>
  <dcterms:created xsi:type="dcterms:W3CDTF">2016-08-10T08:59:13Z</dcterms:created>
  <dcterms:modified xsi:type="dcterms:W3CDTF">2019-01-21T12:30:00Z</dcterms:modified>
</cp:coreProperties>
</file>